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7" r:id="rId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379"/>
    <a:srgbClr val="F9B10A"/>
    <a:srgbClr val="66A2D8"/>
    <a:srgbClr val="C1DFFA"/>
    <a:srgbClr val="6C98D6"/>
    <a:srgbClr val="1D3D79"/>
    <a:srgbClr val="64A0D7"/>
    <a:srgbClr val="4E93D2"/>
    <a:srgbClr val="0099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3742" autoAdjust="0"/>
  </p:normalViewPr>
  <p:slideViewPr>
    <p:cSldViewPr snapToGrid="0" showGuides="1">
      <p:cViewPr varScale="1">
        <p:scale>
          <a:sx n="91" d="100"/>
          <a:sy n="91" d="100"/>
        </p:scale>
        <p:origin x="96" y="480"/>
      </p:cViewPr>
      <p:guideLst>
        <p:guide orient="horz" pos="2251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-3120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BBD08D-6E95-4F69-BB21-0EADC02E9178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29A4B-22A1-4744-ABFE-DF9274B3FB9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5874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29A4B-22A1-4744-ABFE-DF9274B3FB9E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040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29A4B-22A1-4744-ABFE-DF9274B3FB9E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972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0821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915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803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212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3376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849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0668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1662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422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923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407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DFB5B-4145-42AF-8637-8D5625D848A5}" type="datetimeFigureOut">
              <a:rPr lang="uk-UA" smtClean="0"/>
              <a:t>29.07.2021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2C40D-6813-4189-AD5E-E0E855E9ADA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137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www.te.ukrstat.gov.ua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6D98D6"/>
            </a:gs>
            <a:gs pos="0">
              <a:srgbClr val="1D3379"/>
            </a:gs>
            <a:gs pos="100000">
              <a:srgbClr val="F9B10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11709"/>
            <a:ext cx="12192000" cy="687740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noFill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6659592" y="362309"/>
            <a:ext cx="5201729" cy="6182870"/>
          </a:xfrm>
          <a:prstGeom prst="rect">
            <a:avLst/>
          </a:prstGeom>
          <a:noFill/>
          <a:ln w="38100" cmpd="dbl">
            <a:solidFill>
              <a:srgbClr val="1D337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7" name="Рисунок 5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1072" y="5013357"/>
            <a:ext cx="1428115" cy="1439545"/>
          </a:xfrm>
          <a:prstGeom prst="rect">
            <a:avLst/>
          </a:prstGeom>
          <a:noFill/>
        </p:spPr>
      </p:pic>
      <p:pic>
        <p:nvPicPr>
          <p:cNvPr id="58" name="Рисунок 5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803" y="983546"/>
            <a:ext cx="474452" cy="4910315"/>
          </a:xfrm>
          <a:prstGeom prst="rect">
            <a:avLst/>
          </a:prstGeom>
          <a:noFill/>
        </p:spPr>
      </p:pic>
      <p:graphicFrame>
        <p:nvGraphicFramePr>
          <p:cNvPr id="44" name="Таблица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719143"/>
              </p:ext>
            </p:extLst>
          </p:nvPr>
        </p:nvGraphicFramePr>
        <p:xfrm>
          <a:off x="755667" y="403707"/>
          <a:ext cx="4533055" cy="6254438"/>
        </p:xfrm>
        <a:graphic>
          <a:graphicData uri="http://schemas.openxmlformats.org/drawingml/2006/table">
            <a:tbl>
              <a:tblPr/>
              <a:tblGrid>
                <a:gridCol w="4533055"/>
              </a:tblGrid>
              <a:tr h="5582338">
                <a:tc>
                  <a:txBody>
                    <a:bodyPr/>
                    <a:lstStyle/>
                    <a:p>
                      <a:pPr marL="203200" marR="127000"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endParaRPr lang="uk-UA" sz="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203200" marR="127000"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endParaRPr lang="uk-UA" sz="400" b="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203200" marR="127000"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Державна </a:t>
                      </a:r>
                      <a:r>
                        <a:rPr lang="uk-UA" sz="1400" b="1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служба статистики України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i="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Головне управління статистики </a:t>
                      </a:r>
                      <a:endParaRPr lang="uk-UA" sz="1400" b="1" i="1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i="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у Тернопільській області</a:t>
                      </a:r>
                      <a:endParaRPr lang="uk-UA" sz="1400" b="1" i="1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400" b="1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uk-UA" sz="1400" b="1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400" b="1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uk-UA" sz="14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400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  </a:t>
                      </a:r>
                      <a:endParaRPr lang="uk-UA" sz="14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baseline="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Головне управління статистики</a:t>
                      </a:r>
                      <a:endParaRPr lang="uk-UA" sz="1200" baseline="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baseline="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у Тернопільській області</a:t>
                      </a:r>
                      <a:endParaRPr lang="uk-UA" sz="1200" baseline="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80340" algn="l"/>
                        </a:tabLst>
                      </a:pP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адреса: 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вул. Над Ставом, 10</a:t>
                      </a:r>
                      <a:r>
                        <a:rPr lang="uk-UA" sz="12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,  </a:t>
                      </a: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м. 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Тернопіль, 46001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80340" algn="l"/>
                        </a:tabLst>
                      </a:pP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факс: 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(0352) 52 10 14</a:t>
                      </a:r>
                    </a:p>
                    <a:p>
                      <a:pPr marL="342900" lvl="0" indent="-342900" algn="l">
                        <a:spcAft>
                          <a:spcPts val="0"/>
                        </a:spcAft>
                        <a:buFont typeface="Wingdings"/>
                        <a:buChar char=""/>
                        <a:tabLst>
                          <a:tab pos="180340" algn="l"/>
                        </a:tabLst>
                      </a:pP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електронна пошта: </a:t>
                      </a:r>
                      <a:r>
                        <a:rPr lang="en-US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gus</a:t>
                      </a: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@te.ukrstat.gov.ua</a:t>
                      </a:r>
                      <a:endParaRPr lang="uk-UA" sz="12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200" kern="1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       Якщо </a:t>
                      </a:r>
                      <a:r>
                        <a:rPr lang="uk-UA" sz="1200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Вас зацікавив даний статистичний продукт і Ви бажаєте придбати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uk-UA" sz="1200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бюлетень </a:t>
                      </a:r>
                      <a:r>
                        <a:rPr lang="uk-UA" sz="1200" b="1" i="1" spc="-2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«</a:t>
                      </a:r>
                      <a:r>
                        <a:rPr lang="ru-RU" sz="1200" b="1" i="1" kern="1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Туристична діяльність у </a:t>
                      </a:r>
                      <a:r>
                        <a:rPr lang="ru-RU" sz="1200" b="1" i="1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Тернопільській області у </a:t>
                      </a:r>
                      <a:r>
                        <a:rPr lang="ru-RU" sz="1200" b="1" i="1" kern="1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2020 </a:t>
                      </a:r>
                      <a:r>
                        <a:rPr lang="ru-RU" sz="1200" b="1" i="1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році</a:t>
                      </a:r>
                      <a:r>
                        <a:rPr lang="uk-UA" sz="1200" b="1" i="1" spc="-1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»</a:t>
                      </a:r>
                      <a:r>
                        <a:rPr lang="uk-UA" sz="1200" kern="100" spc="-2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, просимо надіслати</a:t>
                      </a:r>
                      <a:r>
                        <a:rPr lang="uk-UA" sz="1200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листа-замовлення на нашу електронну адресу або звернутися в Головне управління статистики (кабінети №№ </a:t>
                      </a:r>
                      <a:r>
                        <a:rPr lang="uk-UA" sz="1200" kern="1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19 </a:t>
                      </a:r>
                      <a:r>
                        <a:rPr lang="uk-UA" sz="1200" kern="1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або 20). </a:t>
                      </a:r>
                      <a:endParaRPr lang="uk-UA" sz="12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      При </a:t>
                      </a: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використанні даних 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статистичного бюлетеня </a:t>
                      </a: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посилання на джерело інформації є обов`язковим.</a:t>
                      </a:r>
                      <a:endParaRPr lang="uk-UA" sz="12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uk-UA" sz="1400" dirty="0" smtClean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uk-UA" sz="1400" dirty="0" smtClean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uk-UA" sz="14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Довідки за телефонами: (0</a:t>
                      </a: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352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) </a:t>
                      </a:r>
                      <a:r>
                        <a:rPr lang="uk-UA" sz="12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52 23 92,  </a:t>
                      </a:r>
                      <a:r>
                        <a:rPr lang="ru-RU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52</a:t>
                      </a: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33 46 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uk-UA" sz="120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Вебсайт ГУС:</a:t>
                      </a:r>
                      <a:r>
                        <a:rPr lang="uk-UA" sz="1200" b="1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uk-UA" sz="1200" u="none" strike="noStrike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  <a:hlinkClick r:id="rId5"/>
                        </a:rPr>
                        <a:t>http://www.te.ukrstat.gov.ua</a:t>
                      </a:r>
                      <a:endParaRPr lang="uk-UA" sz="12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uk-UA" sz="1200" spc="-1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©</a:t>
                      </a:r>
                      <a:r>
                        <a:rPr lang="ru-RU" sz="1200" spc="-1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Головне управл</a:t>
                      </a:r>
                      <a:r>
                        <a:rPr lang="uk-UA" sz="1200" spc="-10" dirty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іння статистики у Тернопільській області, </a:t>
                      </a:r>
                      <a:r>
                        <a:rPr lang="uk-UA" sz="1200" spc="-1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2021</a:t>
                      </a:r>
                      <a:endParaRPr lang="uk-UA" sz="12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2504" marR="3250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68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uk-UA" sz="6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32504" marR="3250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6" name="Rectangle 12"/>
          <p:cNvSpPr>
            <a:spLocks noChangeArrowheads="1"/>
          </p:cNvSpPr>
          <p:nvPr/>
        </p:nvSpPr>
        <p:spPr bwMode="auto">
          <a:xfrm>
            <a:off x="421331" y="355650"/>
            <a:ext cx="5201729" cy="6189529"/>
          </a:xfrm>
          <a:prstGeom prst="rect">
            <a:avLst/>
          </a:prstGeom>
          <a:noFill/>
          <a:ln w="38100" cmpd="dbl">
            <a:solidFill>
              <a:srgbClr val="1D337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884578"/>
              </p:ext>
            </p:extLst>
          </p:nvPr>
        </p:nvGraphicFramePr>
        <p:xfrm>
          <a:off x="6659592" y="397890"/>
          <a:ext cx="5171461" cy="6182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71461"/>
              </a:tblGrid>
              <a:tr h="618287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200" dirty="0" smtClean="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200" dirty="0" smtClean="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</a:rPr>
                        <a:t>                  </a:t>
                      </a:r>
                      <a:r>
                        <a:rPr lang="uk-UA" sz="1800" dirty="0" smtClean="0">
                          <a:solidFill>
                            <a:srgbClr val="1D3379"/>
                          </a:solidFill>
                          <a:effectLst/>
                        </a:rPr>
                        <a:t>Інформаційний </a:t>
                      </a:r>
                      <a:r>
                        <a:rPr lang="uk-UA" sz="1800" dirty="0">
                          <a:solidFill>
                            <a:srgbClr val="1D3379"/>
                          </a:solidFill>
                          <a:effectLst/>
                        </a:rPr>
                        <a:t>буклет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            </a:t>
                      </a:r>
                      <a:r>
                        <a:rPr lang="uk-UA" sz="2000" dirty="0" smtClean="0">
                          <a:solidFill>
                            <a:srgbClr val="F9B10A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Туристична</a:t>
                      </a:r>
                      <a:r>
                        <a:rPr lang="uk-UA" sz="2000" baseline="0" dirty="0" smtClean="0">
                          <a:solidFill>
                            <a:srgbClr val="F9B10A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діяльність</a:t>
                      </a:r>
                      <a:endParaRPr lang="uk-UA" sz="2000" dirty="0">
                        <a:solidFill>
                          <a:srgbClr val="F9B10A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solidFill>
                            <a:srgbClr val="F9B10A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             у Тернопільській області </a:t>
                      </a:r>
                      <a:endParaRPr lang="uk-UA" sz="2000" dirty="0">
                        <a:solidFill>
                          <a:srgbClr val="F9B10A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9B10A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uk-UA" sz="1000" dirty="0">
                        <a:solidFill>
                          <a:srgbClr val="F9B10A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solidFill>
                            <a:srgbClr val="F9B10A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               </a:t>
                      </a:r>
                      <a:r>
                        <a:rPr lang="uk-UA" sz="2000" dirty="0" smtClean="0">
                          <a:solidFill>
                            <a:srgbClr val="1D3379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у 20</a:t>
                      </a:r>
                      <a:r>
                        <a:rPr lang="uk-UA" sz="2000" dirty="0" smtClean="0">
                          <a:solidFill>
                            <a:srgbClr val="66A2D8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uk-UA" sz="2000" dirty="0" smtClean="0">
                          <a:solidFill>
                            <a:srgbClr val="F9B10A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0 </a:t>
                      </a:r>
                      <a:r>
                        <a:rPr lang="uk-UA" sz="2000" dirty="0">
                          <a:solidFill>
                            <a:srgbClr val="1D3379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році</a:t>
                      </a:r>
                      <a:endParaRPr lang="uk-UA" sz="2000" dirty="0">
                        <a:solidFill>
                          <a:srgbClr val="1D3379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                </a:t>
                      </a:r>
                      <a:r>
                        <a:rPr lang="ru-RU" sz="1800" dirty="0" smtClean="0">
                          <a:solidFill>
                            <a:srgbClr val="1D3379"/>
                          </a:solidFill>
                          <a:effectLst/>
                        </a:rPr>
                        <a:t>Статистичний </a:t>
                      </a:r>
                      <a:r>
                        <a:rPr lang="uk-UA" sz="1800" dirty="0" smtClean="0">
                          <a:solidFill>
                            <a:srgbClr val="1D3379"/>
                          </a:solidFill>
                          <a:effectLst/>
                        </a:rPr>
                        <a:t>бюлетень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uk-UA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/>
                          <a:ea typeface="Times New Roman"/>
                        </a:rPr>
                        <a:t>          </a:t>
                      </a:r>
                      <a:r>
                        <a:rPr lang="uk-UA" sz="18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Тернопіль 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rgbClr val="1D3379"/>
                          </a:solidFill>
                          <a:effectLst/>
                          <a:latin typeface="+mn-lt"/>
                          <a:ea typeface="Times New Roman"/>
                        </a:rPr>
                        <a:t>         2021</a:t>
                      </a:r>
                      <a:endParaRPr lang="uk-UA" sz="1800" dirty="0">
                        <a:solidFill>
                          <a:srgbClr val="1D3379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75895" marR="75895" marT="0" marB="0">
                    <a:noFill/>
                  </a:tcPr>
                </a:tc>
              </a:tr>
            </a:tbl>
          </a:graphicData>
        </a:graphic>
      </p:graphicFrame>
      <p:pic>
        <p:nvPicPr>
          <p:cNvPr id="1032" name="Рисунок 13" descr="http://teren.in.ua/img/articles/e314d188d15fd33f6e3e3e7e9c9c6ac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346" y="3222625"/>
            <a:ext cx="2077651" cy="168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33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D3379"/>
            </a:gs>
            <a:gs pos="53300">
              <a:srgbClr val="6C98D6"/>
            </a:gs>
            <a:gs pos="100000">
              <a:srgbClr val="F9B10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кутник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dirty="0">
              <a:noFill/>
            </a:endParaRPr>
          </a:p>
        </p:txBody>
      </p:sp>
      <p:sp>
        <p:nvSpPr>
          <p:cNvPr id="34" name="Прямокутник 33"/>
          <p:cNvSpPr/>
          <p:nvPr/>
        </p:nvSpPr>
        <p:spPr>
          <a:xfrm>
            <a:off x="6559390" y="6004857"/>
            <a:ext cx="50782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uk-UA" sz="1200" b="1" dirty="0">
                <a:solidFill>
                  <a:srgbClr val="1D337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© </a:t>
            </a:r>
            <a:r>
              <a:rPr lang="uk-UA" sz="1200" dirty="0">
                <a:solidFill>
                  <a:srgbClr val="1D337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Головне управління статистики у Тернопільській області, 2021</a:t>
            </a:r>
            <a:endParaRPr lang="uk-UA" sz="1200" dirty="0">
              <a:solidFill>
                <a:srgbClr val="1D337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504458" y="355650"/>
            <a:ext cx="5201729" cy="6189529"/>
          </a:xfrm>
          <a:prstGeom prst="rect">
            <a:avLst/>
          </a:prstGeom>
          <a:noFill/>
          <a:ln w="38100" cmpd="dbl">
            <a:solidFill>
              <a:srgbClr val="1D337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6497643" y="391998"/>
            <a:ext cx="5201729" cy="6189529"/>
          </a:xfrm>
          <a:prstGeom prst="rect">
            <a:avLst/>
          </a:prstGeom>
          <a:noFill/>
          <a:ln w="38100" cmpd="dbl">
            <a:solidFill>
              <a:srgbClr val="1D337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841664" y="495657"/>
            <a:ext cx="46031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000" dirty="0" smtClean="0"/>
              <a:t>       </a:t>
            </a:r>
          </a:p>
          <a:p>
            <a:pPr algn="just"/>
            <a:endParaRPr lang="uk-UA" sz="1000" dirty="0">
              <a:solidFill>
                <a:srgbClr val="1D3379"/>
              </a:solidFill>
            </a:endParaRPr>
          </a:p>
          <a:p>
            <a:pPr algn="just"/>
            <a:r>
              <a:rPr lang="uk-UA" sz="1400" dirty="0">
                <a:solidFill>
                  <a:srgbClr val="1D3379"/>
                </a:solidFill>
              </a:rPr>
              <a:t> </a:t>
            </a:r>
            <a:r>
              <a:rPr lang="uk-UA" sz="1400" dirty="0" smtClean="0">
                <a:solidFill>
                  <a:srgbClr val="1D3379"/>
                </a:solidFill>
              </a:rPr>
              <a:t>        У </a:t>
            </a:r>
            <a:r>
              <a:rPr lang="uk-UA" sz="1400" dirty="0">
                <a:solidFill>
                  <a:srgbClr val="1D3379"/>
                </a:solidFill>
              </a:rPr>
              <a:t>Головному управлінні статистики вийшов із друку статистичний бюлетень </a:t>
            </a:r>
            <a:r>
              <a:rPr lang="uk-UA" sz="1400" dirty="0" smtClean="0">
                <a:solidFill>
                  <a:srgbClr val="F9B10A"/>
                </a:solidFill>
              </a:rPr>
              <a:t>«Туристична діяльність </a:t>
            </a:r>
            <a:r>
              <a:rPr lang="uk-UA" sz="1400" dirty="0">
                <a:solidFill>
                  <a:srgbClr val="F9B10A"/>
                </a:solidFill>
              </a:rPr>
              <a:t>у Тернопільській області у 2020 році»</a:t>
            </a:r>
            <a:r>
              <a:rPr lang="uk-UA" sz="1400" dirty="0"/>
              <a:t>, </a:t>
            </a:r>
            <a:r>
              <a:rPr lang="uk-UA" sz="1400" dirty="0">
                <a:solidFill>
                  <a:srgbClr val="1D3379"/>
                </a:solidFill>
              </a:rPr>
              <a:t>який складається з двох розділів:</a:t>
            </a:r>
          </a:p>
          <a:p>
            <a:pPr algn="just"/>
            <a:r>
              <a:rPr lang="uk-UA" sz="1400" dirty="0" smtClean="0">
                <a:solidFill>
                  <a:srgbClr val="1D3379"/>
                </a:solidFill>
              </a:rPr>
              <a:t>              • діяльність туроператорів та турагентів у </a:t>
            </a:r>
            <a:r>
              <a:rPr lang="uk-UA" sz="1400" dirty="0">
                <a:solidFill>
                  <a:srgbClr val="1D3379"/>
                </a:solidFill>
              </a:rPr>
              <a:t>Тернопільській області;</a:t>
            </a:r>
          </a:p>
          <a:p>
            <a:pPr algn="just"/>
            <a:r>
              <a:rPr lang="uk-UA" sz="1400" dirty="0" smtClean="0">
                <a:solidFill>
                  <a:srgbClr val="1D3379"/>
                </a:solidFill>
              </a:rPr>
              <a:t>              • </a:t>
            </a:r>
            <a:r>
              <a:rPr lang="uk-UA" sz="1400" dirty="0">
                <a:solidFill>
                  <a:srgbClr val="1D3379"/>
                </a:solidFill>
              </a:rPr>
              <a:t>діяльність туроператорів та турагентів в </a:t>
            </a:r>
            <a:r>
              <a:rPr lang="uk-UA" sz="1400" dirty="0" smtClean="0">
                <a:solidFill>
                  <a:srgbClr val="1D3379"/>
                </a:solidFill>
              </a:rPr>
              <a:t>Україні за регіонами.</a:t>
            </a:r>
            <a:endParaRPr lang="uk-UA" sz="1400" dirty="0">
              <a:solidFill>
                <a:srgbClr val="1D3379"/>
              </a:solidFill>
            </a:endParaRPr>
          </a:p>
          <a:p>
            <a:pPr algn="just"/>
            <a:endParaRPr lang="uk-UA" sz="800" dirty="0">
              <a:solidFill>
                <a:srgbClr val="1D3379"/>
              </a:solidFill>
            </a:endParaRPr>
          </a:p>
          <a:p>
            <a:pPr algn="just"/>
            <a:r>
              <a:rPr lang="uk-UA" sz="1400" dirty="0" smtClean="0">
                <a:solidFill>
                  <a:srgbClr val="1D3379"/>
                </a:solidFill>
              </a:rPr>
              <a:t>       Статистичний </a:t>
            </a:r>
            <a:r>
              <a:rPr lang="uk-UA" sz="1400" dirty="0">
                <a:solidFill>
                  <a:srgbClr val="1D3379"/>
                </a:solidFill>
              </a:rPr>
              <a:t>бюлетень містить інформацію про мережу та туристичну діяльність туроператорів (юридичних осіб) та турагентів (юридичних осіб, фізичних осіб-підприємців) щодо кількості і вартості реалізованих ними туристичних пакетів, кількості обслугованих туристів та розподілу їх за метою поїздки. </a:t>
            </a:r>
            <a:endParaRPr lang="uk-UA" sz="800" dirty="0">
              <a:solidFill>
                <a:srgbClr val="1D3379"/>
              </a:solidFill>
            </a:endParaRPr>
          </a:p>
          <a:p>
            <a:pPr algn="just"/>
            <a:r>
              <a:rPr lang="uk-UA" sz="1400" dirty="0" smtClean="0">
                <a:solidFill>
                  <a:srgbClr val="1D3379"/>
                </a:solidFill>
              </a:rPr>
              <a:t>       Інформація </a:t>
            </a:r>
            <a:r>
              <a:rPr lang="uk-UA" sz="1400" dirty="0" smtClean="0">
                <a:solidFill>
                  <a:srgbClr val="1D3379"/>
                </a:solidFill>
              </a:rPr>
              <a:t>наводиться </a:t>
            </a:r>
            <a:r>
              <a:rPr lang="uk-UA" sz="1400" smtClean="0">
                <a:solidFill>
                  <a:srgbClr val="1D3379"/>
                </a:solidFill>
              </a:rPr>
              <a:t>за 2019-2020 </a:t>
            </a:r>
            <a:r>
              <a:rPr lang="uk-UA" sz="1400" dirty="0" smtClean="0">
                <a:solidFill>
                  <a:srgbClr val="1D3379"/>
                </a:solidFill>
              </a:rPr>
              <a:t>роки </a:t>
            </a:r>
            <a:r>
              <a:rPr lang="uk-UA" sz="1400" dirty="0">
                <a:solidFill>
                  <a:srgbClr val="1D3379"/>
                </a:solidFill>
              </a:rPr>
              <a:t>по Тернопільській області та </a:t>
            </a:r>
            <a:r>
              <a:rPr lang="uk-UA" sz="1400" dirty="0" smtClean="0">
                <a:solidFill>
                  <a:srgbClr val="1D3379"/>
                </a:solidFill>
              </a:rPr>
              <a:t>за регіонами України.</a:t>
            </a:r>
            <a:endParaRPr lang="uk-UA" sz="1400" dirty="0">
              <a:solidFill>
                <a:srgbClr val="1D3379"/>
              </a:solidFill>
            </a:endParaRPr>
          </a:p>
          <a:p>
            <a:pPr algn="just"/>
            <a:endParaRPr lang="uk-UA" sz="800" dirty="0">
              <a:solidFill>
                <a:srgbClr val="1D3379"/>
              </a:solidFill>
            </a:endParaRPr>
          </a:p>
          <a:p>
            <a:pPr algn="just"/>
            <a:r>
              <a:rPr lang="uk-UA" sz="1400" dirty="0" smtClean="0">
                <a:solidFill>
                  <a:srgbClr val="1D3379"/>
                </a:solidFill>
              </a:rPr>
              <a:t>       Презентаційна </a:t>
            </a:r>
            <a:r>
              <a:rPr lang="uk-UA" sz="1400" dirty="0">
                <a:solidFill>
                  <a:srgbClr val="1D3379"/>
                </a:solidFill>
              </a:rPr>
              <a:t>версія статистичного бюлетеня </a:t>
            </a:r>
            <a:r>
              <a:rPr lang="uk-UA" sz="1400" dirty="0">
                <a:solidFill>
                  <a:srgbClr val="F9B10A"/>
                </a:solidFill>
              </a:rPr>
              <a:t>«Туристична діяльність у Тернопільській області у 2020 році» </a:t>
            </a:r>
            <a:r>
              <a:rPr lang="uk-UA" sz="1400" dirty="0">
                <a:solidFill>
                  <a:srgbClr val="1D3379"/>
                </a:solidFill>
              </a:rPr>
              <a:t>розміщена на офіційному вебсайті Головного управління статистики в розділі «Публікації» / «Економічна статистика» / «Економічна діяльність» / «Туризм».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22919" y="529307"/>
            <a:ext cx="466551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400" dirty="0" smtClean="0">
                <a:solidFill>
                  <a:srgbClr val="1D3379"/>
                </a:solidFill>
              </a:rPr>
              <a:t>        </a:t>
            </a:r>
          </a:p>
          <a:p>
            <a:pPr algn="just"/>
            <a:endParaRPr lang="uk-UA" sz="1400" dirty="0" smtClean="0">
              <a:solidFill>
                <a:srgbClr val="1D3379"/>
              </a:solidFill>
            </a:endParaRPr>
          </a:p>
          <a:p>
            <a:pPr algn="just"/>
            <a:r>
              <a:rPr lang="uk-UA" sz="1400" dirty="0">
                <a:solidFill>
                  <a:srgbClr val="1D3379"/>
                </a:solidFill>
              </a:rPr>
              <a:t> </a:t>
            </a:r>
            <a:r>
              <a:rPr lang="uk-UA" sz="1400" dirty="0" smtClean="0">
                <a:solidFill>
                  <a:srgbClr val="1D3379"/>
                </a:solidFill>
              </a:rPr>
              <a:t>         У статистичному бюлетені </a:t>
            </a:r>
            <a:r>
              <a:rPr lang="uk-UA" sz="1400" dirty="0">
                <a:solidFill>
                  <a:srgbClr val="F9B10A"/>
                </a:solidFill>
              </a:rPr>
              <a:t>«Туристична діяльність </a:t>
            </a:r>
            <a:r>
              <a:rPr lang="uk-UA" sz="1400" dirty="0" smtClean="0">
                <a:solidFill>
                  <a:srgbClr val="F9B10A"/>
                </a:solidFill>
              </a:rPr>
              <a:t>у Тернопільській області у 2020 році»</a:t>
            </a:r>
            <a:r>
              <a:rPr lang="uk-UA" sz="1400" dirty="0" smtClean="0">
                <a:solidFill>
                  <a:srgbClr val="1D3379"/>
                </a:solidFill>
              </a:rPr>
              <a:t> висвітлені наступні питання:</a:t>
            </a: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</a:t>
            </a:r>
            <a:r>
              <a:rPr lang="ru-RU" sz="1400" dirty="0" smtClean="0">
                <a:solidFill>
                  <a:srgbClr val="1D3379"/>
                </a:solidFill>
              </a:rPr>
              <a:t>мережа </a:t>
            </a:r>
            <a:r>
              <a:rPr lang="ru-RU" sz="1400" dirty="0">
                <a:solidFill>
                  <a:srgbClr val="1D3379"/>
                </a:solidFill>
              </a:rPr>
              <a:t>туроператорів та турагентів </a:t>
            </a:r>
            <a:r>
              <a:rPr lang="ru-RU" sz="1400" dirty="0" smtClean="0">
                <a:solidFill>
                  <a:srgbClr val="1D3379"/>
                </a:solidFill>
              </a:rPr>
              <a:t>у Тернопільській області по </a:t>
            </a:r>
            <a:r>
              <a:rPr lang="ru-RU" sz="1400" dirty="0">
                <a:solidFill>
                  <a:srgbClr val="1D3379"/>
                </a:solidFill>
              </a:rPr>
              <a:t>містах і районах </a:t>
            </a:r>
            <a:r>
              <a:rPr lang="uk-UA" sz="1400" dirty="0" smtClean="0">
                <a:solidFill>
                  <a:srgbClr val="1D3379"/>
                </a:solidFill>
              </a:rPr>
              <a:t>;</a:t>
            </a:r>
            <a:endParaRPr lang="uk-UA" sz="1400" dirty="0">
              <a:solidFill>
                <a:srgbClr val="1D3379"/>
              </a:solidFill>
            </a:endParaRP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кількість </a:t>
            </a:r>
            <a:r>
              <a:rPr lang="uk-UA" sz="1400" dirty="0">
                <a:solidFill>
                  <a:srgbClr val="1D3379"/>
                </a:solidFill>
              </a:rPr>
              <a:t>і вартість </a:t>
            </a:r>
            <a:r>
              <a:rPr lang="ru-RU" sz="1400" dirty="0">
                <a:solidFill>
                  <a:srgbClr val="1D3379"/>
                </a:solidFill>
              </a:rPr>
              <a:t>реалізованих туроператорами та турагентами </a:t>
            </a:r>
            <a:r>
              <a:rPr lang="ru-RU" sz="1400" dirty="0" smtClean="0">
                <a:solidFill>
                  <a:srgbClr val="1D3379"/>
                </a:solidFill>
              </a:rPr>
              <a:t>області туристичних </a:t>
            </a:r>
            <a:r>
              <a:rPr lang="ru-RU" sz="1400" dirty="0">
                <a:solidFill>
                  <a:srgbClr val="1D3379"/>
                </a:solidFill>
              </a:rPr>
              <a:t>пакетів</a:t>
            </a:r>
            <a:r>
              <a:rPr lang="uk-UA" sz="1400" dirty="0" smtClean="0">
                <a:solidFill>
                  <a:srgbClr val="1D3379"/>
                </a:solidFill>
              </a:rPr>
              <a:t>;</a:t>
            </a: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</a:t>
            </a:r>
            <a:r>
              <a:rPr lang="ru-RU" sz="1400" dirty="0" smtClean="0">
                <a:solidFill>
                  <a:srgbClr val="1D3379"/>
                </a:solidFill>
              </a:rPr>
              <a:t>витрати </a:t>
            </a:r>
            <a:r>
              <a:rPr lang="ru-RU" sz="1400" dirty="0">
                <a:solidFill>
                  <a:srgbClr val="1D3379"/>
                </a:solidFill>
              </a:rPr>
              <a:t>туроператорів </a:t>
            </a:r>
            <a:r>
              <a:rPr lang="ru-RU" sz="1400" dirty="0" smtClean="0">
                <a:solidFill>
                  <a:srgbClr val="1D3379"/>
                </a:solidFill>
              </a:rPr>
              <a:t>області на </a:t>
            </a:r>
            <a:r>
              <a:rPr lang="ru-RU" sz="1400" dirty="0">
                <a:solidFill>
                  <a:srgbClr val="1D3379"/>
                </a:solidFill>
              </a:rPr>
              <a:t>послуги сторонніх організацій, що включені до вартості туристичних </a:t>
            </a:r>
            <a:r>
              <a:rPr lang="ru-RU" sz="1400" dirty="0" smtClean="0">
                <a:solidFill>
                  <a:srgbClr val="1D3379"/>
                </a:solidFill>
              </a:rPr>
              <a:t>пакетів; </a:t>
            </a:r>
            <a:r>
              <a:rPr lang="uk-UA" sz="1400" dirty="0" smtClean="0">
                <a:solidFill>
                  <a:srgbClr val="1D3379"/>
                </a:solidFill>
              </a:rPr>
              <a:t> </a:t>
            </a:r>
            <a:endParaRPr lang="uk-UA" sz="1400" dirty="0">
              <a:solidFill>
                <a:srgbClr val="1D3379"/>
              </a:solidFill>
            </a:endParaRP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кількість </a:t>
            </a:r>
            <a:r>
              <a:rPr lang="uk-UA" sz="1400" dirty="0">
                <a:solidFill>
                  <a:srgbClr val="1D3379"/>
                </a:solidFill>
              </a:rPr>
              <a:t>туристів, обслугованих туроператорами та турагентами області;</a:t>
            </a: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розподіл </a:t>
            </a:r>
            <a:r>
              <a:rPr lang="uk-UA" sz="1400" dirty="0">
                <a:solidFill>
                  <a:srgbClr val="1D3379"/>
                </a:solidFill>
              </a:rPr>
              <a:t>туристів за метою поїздки та видами туризму;</a:t>
            </a: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розподіл </a:t>
            </a:r>
            <a:r>
              <a:rPr lang="uk-UA" sz="1400" dirty="0">
                <a:solidFill>
                  <a:srgbClr val="1D3379"/>
                </a:solidFill>
              </a:rPr>
              <a:t>виїзних туристів за </a:t>
            </a:r>
            <a:r>
              <a:rPr lang="uk-UA" sz="1400" dirty="0" smtClean="0">
                <a:solidFill>
                  <a:srgbClr val="1D3379"/>
                </a:solidFill>
              </a:rPr>
              <a:t>країнами, до яких вони виїжджали;</a:t>
            </a:r>
            <a:endParaRPr lang="uk-UA" sz="1400" dirty="0">
              <a:solidFill>
                <a:srgbClr val="1D3379"/>
              </a:solidFill>
            </a:endParaRP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</a:t>
            </a:r>
            <a:r>
              <a:rPr lang="ru-RU" sz="1400" dirty="0" smtClean="0">
                <a:solidFill>
                  <a:srgbClr val="1D3379"/>
                </a:solidFill>
              </a:rPr>
              <a:t>мережа </a:t>
            </a:r>
            <a:r>
              <a:rPr lang="ru-RU" sz="1400" dirty="0">
                <a:solidFill>
                  <a:srgbClr val="1D3379"/>
                </a:solidFill>
              </a:rPr>
              <a:t>туроператорів та турагентів за регіонами </a:t>
            </a:r>
            <a:r>
              <a:rPr lang="ru-RU" sz="1400" dirty="0" smtClean="0">
                <a:solidFill>
                  <a:srgbClr val="1D3379"/>
                </a:solidFill>
              </a:rPr>
              <a:t>України</a:t>
            </a:r>
            <a:r>
              <a:rPr lang="uk-UA" sz="1400" dirty="0" smtClean="0">
                <a:solidFill>
                  <a:srgbClr val="1D3379"/>
                </a:solidFill>
              </a:rPr>
              <a:t>;</a:t>
            </a:r>
            <a:endParaRPr lang="uk-UA" sz="1400" dirty="0">
              <a:solidFill>
                <a:srgbClr val="1D3379"/>
              </a:solidFill>
            </a:endParaRP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кількість </a:t>
            </a:r>
            <a:r>
              <a:rPr lang="uk-UA" sz="1400" dirty="0">
                <a:solidFill>
                  <a:srgbClr val="1D3379"/>
                </a:solidFill>
              </a:rPr>
              <a:t>і вартість </a:t>
            </a:r>
            <a:r>
              <a:rPr lang="ru-RU" sz="1400" dirty="0">
                <a:solidFill>
                  <a:srgbClr val="1D3379"/>
                </a:solidFill>
              </a:rPr>
              <a:t>реалізованих туроператорами та турагентами </a:t>
            </a:r>
            <a:r>
              <a:rPr lang="ru-RU" sz="1400" dirty="0" smtClean="0">
                <a:solidFill>
                  <a:srgbClr val="1D3379"/>
                </a:solidFill>
              </a:rPr>
              <a:t>туристичних пакетів</a:t>
            </a:r>
            <a:r>
              <a:rPr lang="uk-UA" sz="1400" dirty="0" smtClean="0">
                <a:solidFill>
                  <a:srgbClr val="1D3379"/>
                </a:solidFill>
              </a:rPr>
              <a:t> за регіонами України;</a:t>
            </a:r>
            <a:endParaRPr lang="uk-UA" sz="1400" dirty="0">
              <a:solidFill>
                <a:srgbClr val="1D3379"/>
              </a:solidFill>
            </a:endParaRPr>
          </a:p>
          <a:p>
            <a:pPr algn="just">
              <a:spcBef>
                <a:spcPts val="300"/>
              </a:spcBef>
            </a:pPr>
            <a:r>
              <a:rPr lang="uk-UA" sz="1400" dirty="0" smtClean="0">
                <a:solidFill>
                  <a:srgbClr val="1D3379"/>
                </a:solidFill>
              </a:rPr>
              <a:t>• кількість </a:t>
            </a:r>
            <a:r>
              <a:rPr lang="uk-UA" sz="1400" dirty="0">
                <a:solidFill>
                  <a:srgbClr val="1D3379"/>
                </a:solidFill>
              </a:rPr>
              <a:t>туристів, обслугованих туроператорами та </a:t>
            </a:r>
            <a:r>
              <a:rPr lang="uk-UA" sz="1400" dirty="0" smtClean="0">
                <a:solidFill>
                  <a:srgbClr val="1D3379"/>
                </a:solidFill>
              </a:rPr>
              <a:t>турагентами за регіонами України.</a:t>
            </a:r>
            <a:endParaRPr lang="uk-UA" sz="1400" dirty="0">
              <a:solidFill>
                <a:srgbClr val="1D33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2507</TotalTime>
  <Words>297</Words>
  <Application>Microsoft Office PowerPoint</Application>
  <PresentationFormat>Широкоэкранный</PresentationFormat>
  <Paragraphs>71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Svitlana Smakous</dc:creator>
  <cp:lastModifiedBy>Галина Владимир</cp:lastModifiedBy>
  <cp:revision>245</cp:revision>
  <dcterms:created xsi:type="dcterms:W3CDTF">2020-07-20T07:01:03Z</dcterms:created>
  <dcterms:modified xsi:type="dcterms:W3CDTF">2021-07-29T11:06:39Z</dcterms:modified>
</cp:coreProperties>
</file>